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5" r:id="rId5"/>
    <p:sldId id="27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1" r:id="rId14"/>
    <p:sldId id="264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6EA6E-F672-4F80-4333-DFECC96F1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8E4BEA2-0D5B-66EC-B391-EBD4FE375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F49A4E-9053-C731-0D76-9BFC2A42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755CDF-0F89-7DE7-AAF2-B2A81D24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B23957-23E9-CCFC-5B55-865E57AC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1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64258-9044-22CD-29EE-72A5A5D7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3A757D5-B903-889B-9138-4C36E15E2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23F0CC-5A0E-FDE5-51AF-35282A5F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3EFBF1-F5FB-00A5-AF98-278FA9E3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092EEE-4CC6-28AC-F9CA-32CDFF21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3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3F617E3-73AE-D585-FA33-AF733B334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68D546E-6E0C-1290-F758-618B63B25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447799-CADC-3C6D-D674-E4B19BC4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552430-5D4E-76F6-2B4A-805AC9CC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AF70DD-3753-0DF9-6B03-B3A41528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1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A73D9-9AC1-308F-5BB1-EA2ED44A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DDB3D0-304E-29FB-EAEA-070D36C8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35CB09-EC00-9172-C32D-1FD9FF4E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D27761-C655-A03A-E1F0-402FCD1E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C1652E-569F-0614-3EDF-07357BFA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50F8E-948F-FA2C-C61A-5AB94157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4CE7A3-E47D-E7FD-414A-6481B76CE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554D06-D7E9-B063-FE7D-B1C83754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E19283-CA4D-FD2B-430C-0BF4D2C4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B65BDB-CDA3-9E1F-1948-1FB1ED9C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1326C-3DFB-89CF-2250-73F0BD35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C2DFDA-D00A-6F75-9AB1-E5196591F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012919-92D2-D2C9-1289-DD27274E3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31E04A-F8A8-6E2E-F314-DD4DD7A1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46642-2EE2-6A3F-409B-7934AAAE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65FE787-30EF-DD11-1E2D-8147FE74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475C9-75EE-2084-BBF1-42F656CA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0DE07A-0871-7866-2745-280FE8F9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BD9E41-F64B-9FA1-C344-5AA957C98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1295270-C70F-8F24-230A-935188D07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8996375-0D38-336A-3AF3-4A54F551D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A3052D-A44A-30FF-D37B-8FB6CCEE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63A292B-E336-C4DB-F2A5-FF648258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687750-F934-2639-61C6-9A003B2D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8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2D15F-97DE-A3C8-EC67-A87FFBC0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70CE39D-A47C-A0A0-7676-A5D614E5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550BCC-C2BA-6749-7A5D-ED89B396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CC987C7-6C6F-B833-54B3-CC7C02E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B5A7B4-C2D6-56FE-9349-62D44F5D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08AA333-A827-9C5A-BE1A-8C1AC9D6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79A83A1-C25D-1FC8-12AE-4BAF9DD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ED2E3-EE7A-8D93-03D1-62859045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990986-F9AF-DC0C-B606-A4689278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E0CED0-0582-2760-7F7B-46F30705C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CFA93E-806C-E551-C365-4B0413FC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50614C-D486-BE4F-32C5-92552CDD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7700CF-7121-93EF-B692-887C59E3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8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54364-0B35-3DE2-8BF4-8EE8C5DE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080CCED-0629-7BDA-335C-51ADF5ABC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B189690-3FD6-EC2E-C807-38CACDA4B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4061C6C-3E79-D333-1138-459852F8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9A9049-6D72-B94D-6FA1-C3022E17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A0FF169-71BC-C894-8135-41D88DC8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9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80BB1A-878F-7C84-9FF0-B805F6EB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F39C8A-C136-94C5-4906-EFB7F4B4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92152C-9A77-F1DF-E558-969BDFD06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0065-B626-425B-873F-8CBB7C1C2072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DB9E80-FBA6-7333-6AA7-FDFDB3B7D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0D07AE-E794-3692-FF4B-F4848287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319B-4086-4676-94F8-79CEF718DF7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rama.space/ab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805F-B3CC-5C84-7759-0EC352F9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030" y="406400"/>
            <a:ext cx="11215171" cy="2387600"/>
          </a:xfrm>
        </p:spPr>
        <p:txBody>
          <a:bodyPr>
            <a:normAutofit/>
          </a:bodyPr>
          <a:lstStyle/>
          <a:p>
            <a:r>
              <a:rPr lang="en-GB" sz="3200" b="1" dirty="0"/>
              <a:t>Sufficiency as Climate Action and for sustainable lifestyles in Nordic &amp; Baltic Countries and Belarus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Start-up Seminar, September 3-4</a:t>
            </a:r>
          </a:p>
        </p:txBody>
      </p:sp>
      <p:pic>
        <p:nvPicPr>
          <p:cNvPr id="3074" name="Picture 2" descr="Nordics (green), Baltics (blue)">
            <a:extLst>
              <a:ext uri="{FF2B5EF4-FFF2-40B4-BE49-F238E27FC236}">
                <a16:creationId xmlns:a16="http://schemas.microsoft.com/office/drawing/2014/main" id="{E00F2686-68EA-6D56-6A1F-869D775D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2794000"/>
            <a:ext cx="7766159" cy="59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jem">
            <a:extLst>
              <a:ext uri="{FF2B5EF4-FFF2-40B4-BE49-F238E27FC236}">
                <a16:creationId xmlns:a16="http://schemas.microsoft.com/office/drawing/2014/main" id="{77131E1F-FC65-8F84-FE72-21ABFCFA2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2A7993B-CB74-756E-6200-6FC37328D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69" y="4585387"/>
            <a:ext cx="1581231" cy="1543129"/>
          </a:xfrm>
          <a:prstGeom prst="rect">
            <a:avLst/>
          </a:prstGeom>
        </p:spPr>
      </p:pic>
      <p:sp>
        <p:nvSpPr>
          <p:cNvPr id="5" name="Kombinationstegning: figur 4">
            <a:extLst>
              <a:ext uri="{FF2B5EF4-FFF2-40B4-BE49-F238E27FC236}">
                <a16:creationId xmlns:a16="http://schemas.microsoft.com/office/drawing/2014/main" id="{29615DF3-EF11-506D-5E8B-FF23D7DB66ED}"/>
              </a:ext>
            </a:extLst>
          </p:cNvPr>
          <p:cNvSpPr/>
          <p:nvPr/>
        </p:nvSpPr>
        <p:spPr>
          <a:xfrm>
            <a:off x="6813459" y="5519057"/>
            <a:ext cx="675912" cy="816429"/>
          </a:xfrm>
          <a:custGeom>
            <a:avLst/>
            <a:gdLst>
              <a:gd name="connsiteX0" fmla="*/ 22770 w 675912"/>
              <a:gd name="connsiteY0" fmla="*/ 446314 h 816429"/>
              <a:gd name="connsiteX1" fmla="*/ 22770 w 675912"/>
              <a:gd name="connsiteY1" fmla="*/ 446314 h 816429"/>
              <a:gd name="connsiteX2" fmla="*/ 11884 w 675912"/>
              <a:gd name="connsiteY2" fmla="*/ 707572 h 816429"/>
              <a:gd name="connsiteX3" fmla="*/ 44541 w 675912"/>
              <a:gd name="connsiteY3" fmla="*/ 718457 h 816429"/>
              <a:gd name="connsiteX4" fmla="*/ 66312 w 675912"/>
              <a:gd name="connsiteY4" fmla="*/ 740229 h 816429"/>
              <a:gd name="connsiteX5" fmla="*/ 77198 w 675912"/>
              <a:gd name="connsiteY5" fmla="*/ 707572 h 816429"/>
              <a:gd name="connsiteX6" fmla="*/ 66312 w 675912"/>
              <a:gd name="connsiteY6" fmla="*/ 631372 h 816429"/>
              <a:gd name="connsiteX7" fmla="*/ 66312 w 675912"/>
              <a:gd name="connsiteY7" fmla="*/ 511629 h 816429"/>
              <a:gd name="connsiteX8" fmla="*/ 66312 w 675912"/>
              <a:gd name="connsiteY8" fmla="*/ 511629 h 816429"/>
              <a:gd name="connsiteX9" fmla="*/ 33655 w 675912"/>
              <a:gd name="connsiteY9" fmla="*/ 609600 h 816429"/>
              <a:gd name="connsiteX10" fmla="*/ 109855 w 675912"/>
              <a:gd name="connsiteY10" fmla="*/ 805543 h 816429"/>
              <a:gd name="connsiteX11" fmla="*/ 153398 w 675912"/>
              <a:gd name="connsiteY11" fmla="*/ 816429 h 816429"/>
              <a:gd name="connsiteX12" fmla="*/ 164284 w 675912"/>
              <a:gd name="connsiteY12" fmla="*/ 772886 h 816429"/>
              <a:gd name="connsiteX13" fmla="*/ 164284 w 675912"/>
              <a:gd name="connsiteY13" fmla="*/ 772886 h 816429"/>
              <a:gd name="connsiteX14" fmla="*/ 284027 w 675912"/>
              <a:gd name="connsiteY14" fmla="*/ 783772 h 816429"/>
              <a:gd name="connsiteX15" fmla="*/ 316684 w 675912"/>
              <a:gd name="connsiteY15" fmla="*/ 772886 h 816429"/>
              <a:gd name="connsiteX16" fmla="*/ 479970 w 675912"/>
              <a:gd name="connsiteY16" fmla="*/ 729343 h 816429"/>
              <a:gd name="connsiteX17" fmla="*/ 567055 w 675912"/>
              <a:gd name="connsiteY17" fmla="*/ 664029 h 816429"/>
              <a:gd name="connsiteX18" fmla="*/ 610598 w 675912"/>
              <a:gd name="connsiteY18" fmla="*/ 631372 h 816429"/>
              <a:gd name="connsiteX19" fmla="*/ 675912 w 675912"/>
              <a:gd name="connsiteY19" fmla="*/ 370114 h 816429"/>
              <a:gd name="connsiteX20" fmla="*/ 294912 w 675912"/>
              <a:gd name="connsiteY20" fmla="*/ 0 h 816429"/>
              <a:gd name="connsiteX21" fmla="*/ 109855 w 675912"/>
              <a:gd name="connsiteY21" fmla="*/ 435429 h 816429"/>
              <a:gd name="connsiteX22" fmla="*/ 381998 w 675912"/>
              <a:gd name="connsiteY22" fmla="*/ 402772 h 8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5912" h="816429">
                <a:moveTo>
                  <a:pt x="22770" y="446314"/>
                </a:moveTo>
                <a:lnTo>
                  <a:pt x="22770" y="446314"/>
                </a:lnTo>
                <a:cubicBezTo>
                  <a:pt x="12574" y="517682"/>
                  <a:pt x="-16000" y="630892"/>
                  <a:pt x="11884" y="707572"/>
                </a:cubicBezTo>
                <a:cubicBezTo>
                  <a:pt x="15805" y="718356"/>
                  <a:pt x="33655" y="714829"/>
                  <a:pt x="44541" y="718457"/>
                </a:cubicBezTo>
                <a:cubicBezTo>
                  <a:pt x="51798" y="725714"/>
                  <a:pt x="56575" y="743474"/>
                  <a:pt x="66312" y="740229"/>
                </a:cubicBezTo>
                <a:cubicBezTo>
                  <a:pt x="77198" y="736601"/>
                  <a:pt x="77198" y="719047"/>
                  <a:pt x="77198" y="707572"/>
                </a:cubicBezTo>
                <a:cubicBezTo>
                  <a:pt x="77198" y="681914"/>
                  <a:pt x="67735" y="656990"/>
                  <a:pt x="66312" y="631372"/>
                </a:cubicBezTo>
                <a:cubicBezTo>
                  <a:pt x="64098" y="591519"/>
                  <a:pt x="66312" y="551543"/>
                  <a:pt x="66312" y="511629"/>
                </a:cubicBezTo>
                <a:lnTo>
                  <a:pt x="66312" y="511629"/>
                </a:lnTo>
                <a:cubicBezTo>
                  <a:pt x="55426" y="544286"/>
                  <a:pt x="32092" y="575212"/>
                  <a:pt x="33655" y="609600"/>
                </a:cubicBezTo>
                <a:cubicBezTo>
                  <a:pt x="34103" y="619447"/>
                  <a:pt x="72949" y="773909"/>
                  <a:pt x="109855" y="805543"/>
                </a:cubicBezTo>
                <a:cubicBezTo>
                  <a:pt x="121214" y="815280"/>
                  <a:pt x="138884" y="812800"/>
                  <a:pt x="153398" y="816429"/>
                </a:cubicBezTo>
                <a:lnTo>
                  <a:pt x="164284" y="772886"/>
                </a:lnTo>
                <a:lnTo>
                  <a:pt x="164284" y="772886"/>
                </a:lnTo>
                <a:cubicBezTo>
                  <a:pt x="204198" y="776515"/>
                  <a:pt x="243948" y="783772"/>
                  <a:pt x="284027" y="783772"/>
                </a:cubicBezTo>
                <a:cubicBezTo>
                  <a:pt x="295502" y="783772"/>
                  <a:pt x="305693" y="776183"/>
                  <a:pt x="316684" y="772886"/>
                </a:cubicBezTo>
                <a:cubicBezTo>
                  <a:pt x="391670" y="750390"/>
                  <a:pt x="401220" y="749030"/>
                  <a:pt x="479970" y="729343"/>
                </a:cubicBezTo>
                <a:cubicBezTo>
                  <a:pt x="581468" y="602467"/>
                  <a:pt x="469670" y="719676"/>
                  <a:pt x="567055" y="664029"/>
                </a:cubicBezTo>
                <a:cubicBezTo>
                  <a:pt x="628696" y="628806"/>
                  <a:pt x="578090" y="631372"/>
                  <a:pt x="610598" y="631372"/>
                </a:cubicBezTo>
                <a:lnTo>
                  <a:pt x="675912" y="370114"/>
                </a:lnTo>
                <a:lnTo>
                  <a:pt x="294912" y="0"/>
                </a:lnTo>
                <a:lnTo>
                  <a:pt x="109855" y="435429"/>
                </a:lnTo>
                <a:lnTo>
                  <a:pt x="381998" y="402772"/>
                </a:ln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7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355A91-0C09-B60B-F80C-467267C37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20" y="-35938"/>
            <a:ext cx="10207168" cy="68939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95A3B61-A7FD-1884-7853-433C08B1DDF8}"/>
              </a:ext>
            </a:extLst>
          </p:cNvPr>
          <p:cNvSpPr txBox="1"/>
          <p:nvPr/>
        </p:nvSpPr>
        <p:spPr>
          <a:xfrm>
            <a:off x="5673685" y="110169"/>
            <a:ext cx="499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four legs of sufficiency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4769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5EF755-F377-5159-9E24-2DEE3878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1" y="-17699"/>
            <a:ext cx="10519735" cy="68757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394A146-A76A-D12A-37A6-001431EEA885}"/>
              </a:ext>
            </a:extLst>
          </p:cNvPr>
          <p:cNvSpPr txBox="1"/>
          <p:nvPr/>
        </p:nvSpPr>
        <p:spPr>
          <a:xfrm>
            <a:off x="5541483" y="-17699"/>
            <a:ext cx="499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four legs of sufficiency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4438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6CD6BB-8818-7FA4-82DE-E81FE3BD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47" y="-55139"/>
            <a:ext cx="10463359" cy="691313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B61D6D0-002A-2B50-F706-4A226B44AF55}"/>
              </a:ext>
            </a:extLst>
          </p:cNvPr>
          <p:cNvSpPr txBox="1"/>
          <p:nvPr/>
        </p:nvSpPr>
        <p:spPr>
          <a:xfrm>
            <a:off x="5673685" y="110169"/>
            <a:ext cx="499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four legs of sufficiency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2696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74AD2FA-72FF-1766-1EF2-2E6A71C3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9" y="0"/>
            <a:ext cx="11477283" cy="690355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A9EAB61-2361-B7C2-C853-549191D0331B}"/>
              </a:ext>
            </a:extLst>
          </p:cNvPr>
          <p:cNvSpPr txBox="1"/>
          <p:nvPr/>
        </p:nvSpPr>
        <p:spPr>
          <a:xfrm>
            <a:off x="958466" y="165253"/>
            <a:ext cx="499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four legs of sufficiency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2148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655C2-4646-E6BE-B430-C4DC9E82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Activities</a:t>
            </a:r>
            <a:r>
              <a:rPr lang="da-DK" dirty="0"/>
              <a:t> in detail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7CB79A-7E63-169A-5708-ECE561F5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2 </a:t>
            </a:r>
            <a:r>
              <a:rPr lang="en-GB" dirty="0"/>
              <a:t>Description of sufficiency measures and identify how they can be promoted</a:t>
            </a:r>
            <a:endParaRPr lang="da-DK" dirty="0"/>
          </a:p>
          <a:p>
            <a:r>
              <a:rPr lang="da-DK" dirty="0"/>
              <a:t>3 </a:t>
            </a:r>
            <a:r>
              <a:rPr lang="en-GB" dirty="0"/>
              <a:t>Organise dialogues on and introduction to sufficiency policies.</a:t>
            </a:r>
            <a:endParaRPr lang="da-DK" dirty="0"/>
          </a:p>
          <a:p>
            <a:r>
              <a:rPr lang="da-DK" dirty="0"/>
              <a:t>4 </a:t>
            </a:r>
            <a:r>
              <a:rPr lang="en-GB" dirty="0"/>
              <a:t>Developing national policy papers and a joint Nordic-Baltic  CSO policy paper on sufficiency</a:t>
            </a:r>
            <a:endParaRPr lang="da-DK" dirty="0"/>
          </a:p>
          <a:p>
            <a:r>
              <a:rPr lang="da-DK" dirty="0"/>
              <a:t>5 </a:t>
            </a:r>
            <a:r>
              <a:rPr lang="en-GB" dirty="0"/>
              <a:t>Presentation to Nordic Council Committee for a Sustainable Nordic Region.</a:t>
            </a:r>
            <a:endParaRPr lang="da-DK" dirty="0"/>
          </a:p>
          <a:p>
            <a:r>
              <a:rPr lang="da-DK" dirty="0"/>
              <a:t>6 Online </a:t>
            </a:r>
            <a:r>
              <a:rPr lang="da-DK" dirty="0" err="1"/>
              <a:t>Start-up</a:t>
            </a:r>
            <a:r>
              <a:rPr lang="da-DK" dirty="0"/>
              <a:t> seminar</a:t>
            </a:r>
          </a:p>
          <a:p>
            <a:r>
              <a:rPr lang="da-DK" dirty="0"/>
              <a:t>7 Seminar in </a:t>
            </a:r>
            <a:r>
              <a:rPr lang="da-DK" dirty="0" err="1"/>
              <a:t>Estonia</a:t>
            </a:r>
            <a:r>
              <a:rPr lang="da-DK" dirty="0"/>
              <a:t>, 20-21/4</a:t>
            </a:r>
          </a:p>
          <a:p>
            <a:r>
              <a:rPr lang="da-DK" dirty="0"/>
              <a:t>8 Seminar in Denmark, </a:t>
            </a:r>
            <a:r>
              <a:rPr lang="da-DK" dirty="0" err="1"/>
              <a:t>proposal</a:t>
            </a:r>
            <a:r>
              <a:rPr lang="da-DK" dirty="0"/>
              <a:t> </a:t>
            </a:r>
            <a:r>
              <a:rPr lang="en-GB" dirty="0"/>
              <a:t>Second week of July starting 6/7 or end of August, week starting 17/8.</a:t>
            </a:r>
          </a:p>
          <a:p>
            <a:r>
              <a:rPr lang="da-DK" dirty="0"/>
              <a:t>9 </a:t>
            </a:r>
            <a:r>
              <a:rPr lang="en-GB" dirty="0"/>
              <a:t>Outreach with websites, newsletters, social media, contact list.</a:t>
            </a:r>
          </a:p>
        </p:txBody>
      </p:sp>
    </p:spTree>
    <p:extLst>
      <p:ext uri="{BB962C8B-B14F-4D97-AF65-F5344CB8AC3E}">
        <p14:creationId xmlns:p14="http://schemas.microsoft.com/office/powerpoint/2010/main" val="417417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AF380A7-3519-0CA6-1EFC-6D8246CA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3"/>
            <a:ext cx="280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BDE22C1-B842-CCB4-516B-44A4ECA8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6882" y="57839"/>
            <a:ext cx="3042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AF334B8-24E6-12F0-8E59-634994D4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26" y="5605927"/>
            <a:ext cx="6166366" cy="11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68A83FC-A155-3A58-ABA1-B6A3998EB626}"/>
              </a:ext>
            </a:extLst>
          </p:cNvPr>
          <p:cNvSpPr txBox="1"/>
          <p:nvPr/>
        </p:nvSpPr>
        <p:spPr>
          <a:xfrm>
            <a:off x="3194891" y="1663547"/>
            <a:ext cx="49355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0" dirty="0" err="1">
                <a:latin typeface="Baguet Script" panose="00000500000000000000" pitchFamily="2" charset="0"/>
              </a:rPr>
              <a:t>Thank</a:t>
            </a:r>
            <a:r>
              <a:rPr lang="da-DK" sz="10000" dirty="0">
                <a:latin typeface="Baguet Script" panose="00000500000000000000" pitchFamily="2" charset="0"/>
              </a:rPr>
              <a:t> </a:t>
            </a:r>
            <a:r>
              <a:rPr lang="da-DK" sz="10000" dirty="0" err="1">
                <a:latin typeface="Baguet Script" panose="00000500000000000000" pitchFamily="2" charset="0"/>
              </a:rPr>
              <a:t>you</a:t>
            </a:r>
            <a:endParaRPr lang="en-GB" sz="10000" dirty="0"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8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3491-8DB1-D5FC-C0B9-EC22E052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Start-up</a:t>
            </a:r>
            <a:r>
              <a:rPr lang="da-DK" dirty="0"/>
              <a:t> Seminar, September 3-4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5CDDCE-5E0E-D5E5-73AD-93124B55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738"/>
            <a:ext cx="10515600" cy="56665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September 3 at 9-12.30:</a:t>
            </a:r>
          </a:p>
          <a:p>
            <a:pPr lvl="0"/>
            <a:r>
              <a:rPr lang="en-GB" dirty="0"/>
              <a:t>9.00 Welcome, check-in </a:t>
            </a:r>
          </a:p>
          <a:p>
            <a:pPr lvl="0"/>
            <a:r>
              <a:rPr lang="en-GB" dirty="0"/>
              <a:t>9.15 Definition of sufficiency and policies &amp; measures for sufficiency, presentation by Gunnar</a:t>
            </a:r>
          </a:p>
          <a:p>
            <a:pPr lvl="0"/>
            <a:r>
              <a:rPr lang="en-GB" dirty="0"/>
              <a:t>9.45 Partner experiences with sufficiency, promotion of sufficiency, and policies for sufficiency, all partners</a:t>
            </a:r>
          </a:p>
          <a:p>
            <a:pPr lvl="0"/>
            <a:r>
              <a:rPr lang="en-GB" dirty="0"/>
              <a:t>10.30 Short break</a:t>
            </a:r>
          </a:p>
          <a:p>
            <a:pPr lvl="0"/>
            <a:r>
              <a:rPr lang="en-GB" dirty="0"/>
              <a:t>10.45 Timetable of project, including monthly meetings, seminars, milestones</a:t>
            </a:r>
          </a:p>
          <a:p>
            <a:pPr lvl="1"/>
            <a:r>
              <a:rPr lang="en-GB" dirty="0"/>
              <a:t>Online platform for the project: shall we make a google drive or an alternative such as </a:t>
            </a:r>
            <a:r>
              <a:rPr lang="en-GB" u="sng" dirty="0">
                <a:hlinkClick r:id="rId2"/>
              </a:rPr>
              <a:t>https://www.frama.space/abc/</a:t>
            </a:r>
            <a:r>
              <a:rPr lang="en-GB" dirty="0"/>
              <a:t> or something else. </a:t>
            </a:r>
          </a:p>
          <a:p>
            <a:pPr lvl="0"/>
            <a:r>
              <a:rPr lang="en-GB" dirty="0"/>
              <a:t>11.30 – 12.30 International outreach: presentation of </a:t>
            </a:r>
            <a:r>
              <a:rPr lang="en-GB" dirty="0" err="1"/>
              <a:t>negaWatt</a:t>
            </a:r>
            <a:r>
              <a:rPr lang="en-GB" dirty="0"/>
              <a:t> experiences with sufficiency by Yves Marignac, discussion (to be recorded)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September 4 at 13-16.30:</a:t>
            </a:r>
          </a:p>
          <a:p>
            <a:pPr lvl="0"/>
            <a:r>
              <a:rPr lang="en-GB" dirty="0"/>
              <a:t>13.00 Division of work at each activity, coordinated by Gunnar</a:t>
            </a:r>
          </a:p>
          <a:p>
            <a:pPr lvl="0"/>
            <a:r>
              <a:rPr lang="en-GB" dirty="0"/>
              <a:t>14.00 Review of conditions by the funder, Nordic Council of Ministers, presentation by Judit</a:t>
            </a:r>
          </a:p>
          <a:p>
            <a:pPr lvl="0"/>
            <a:r>
              <a:rPr lang="en-GB" dirty="0"/>
              <a:t>14.30 Cooperation agreements between partners (as needed), coordinated by Gunnar</a:t>
            </a:r>
          </a:p>
          <a:p>
            <a:pPr lvl="0"/>
            <a:r>
              <a:rPr lang="en-GB" dirty="0"/>
              <a:t>15.00 Break</a:t>
            </a:r>
          </a:p>
          <a:p>
            <a:pPr lvl="0"/>
            <a:r>
              <a:rPr lang="en-GB" dirty="0"/>
              <a:t>15.15 Outreach activities, coordinated by Judit</a:t>
            </a:r>
          </a:p>
          <a:p>
            <a:pPr lvl="0"/>
            <a:r>
              <a:rPr lang="en-GB" dirty="0"/>
              <a:t>15.45 Continued discussion of sufficiency, concluding from 3/9</a:t>
            </a:r>
          </a:p>
          <a:p>
            <a:pPr lvl="0"/>
            <a:r>
              <a:rPr lang="en-GB" dirty="0"/>
              <a:t>Work on Description of sufficiency measures and identify how they can be promoted  (activity 2)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510560-38AF-526F-7BBF-5A191182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21" y="3650478"/>
            <a:ext cx="3454506" cy="320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9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0FC06-CA3E-D25A-19E3-4540F45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Definition of sufficiency and policies &amp; measures for sufficiency</a:t>
            </a:r>
            <a:br>
              <a:rPr lang="en-GB" dirty="0"/>
            </a:b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1A5AF1-72D1-7EEC-F192-9DC655490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8976095-5508-6E7F-C930-FDC452EB1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" y="2108132"/>
            <a:ext cx="11849038" cy="38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916F98-08E9-E4BC-D397-0CB49696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" y="630293"/>
            <a:ext cx="11982703" cy="56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3BBE6-4786-B7DB-1573-FF7ACBF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Sufficiency definition in the Nordic </a:t>
            </a:r>
            <a:r>
              <a:rPr lang="da-DK" dirty="0" err="1"/>
              <a:t>Baltic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: </a:t>
            </a:r>
            <a:r>
              <a:rPr lang="en-GB" dirty="0"/>
              <a:t>Integrating energy sufficiency into modelling of sustainable energy scenarios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AF647D-6992-A27E-AA0B-7613B5B2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8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● Keeping consumption within planetary boundaries by limiting the amount of consumption (avoid excessive over-consumption),</a:t>
            </a:r>
          </a:p>
          <a:p>
            <a:pPr marL="0" indent="0">
              <a:buNone/>
            </a:pPr>
            <a:r>
              <a:rPr lang="en-GB" dirty="0"/>
              <a:t>● Securing an amount of consumption that covers basic needs for all (avoid under-consumption).</a:t>
            </a:r>
          </a:p>
          <a:p>
            <a:pPr marL="0" indent="0">
              <a:buNone/>
            </a:pPr>
            <a:r>
              <a:rPr lang="en-GB" dirty="0"/>
              <a:t>● “Energy sufficiency involves reducing (voluntary or compulsory) consumption of energy services in order to minimise the associated environmental impacts” (Sorrell, </a:t>
            </a:r>
            <a:r>
              <a:rPr lang="en-GB" dirty="0" err="1"/>
              <a:t>Gatersleben</a:t>
            </a:r>
            <a:r>
              <a:rPr lang="en-GB" dirty="0"/>
              <a:t>, &amp; Druckman, 2020).  </a:t>
            </a:r>
          </a:p>
        </p:txBody>
      </p:sp>
    </p:spTree>
    <p:extLst>
      <p:ext uri="{BB962C8B-B14F-4D97-AF65-F5344CB8AC3E}">
        <p14:creationId xmlns:p14="http://schemas.microsoft.com/office/powerpoint/2010/main" val="286720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A2D609-19E7-608F-8C2F-C712CB82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2" y="633357"/>
            <a:ext cx="11451412" cy="56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3A25C9-AF0B-FAC5-1024-ED9B322A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4" y="1255923"/>
            <a:ext cx="11855686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1C6966-3A8D-B88A-F4AD-10A056970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5" y="349173"/>
            <a:ext cx="11214122" cy="595247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FA2D378-DA65-DA02-1D22-C3129A928112}"/>
              </a:ext>
            </a:extLst>
          </p:cNvPr>
          <p:cNvSpPr txBox="1"/>
          <p:nvPr/>
        </p:nvSpPr>
        <p:spPr>
          <a:xfrm>
            <a:off x="0" y="556352"/>
            <a:ext cx="2269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role of sufficiency in  energy &amp; climate transition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Basis (no sufficiency):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0079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BB8318-4221-A554-9040-2661B5D2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101024"/>
            <a:ext cx="11509326" cy="65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7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438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Baguet Script</vt:lpstr>
      <vt:lpstr>Calibri</vt:lpstr>
      <vt:lpstr>Calibri Light</vt:lpstr>
      <vt:lpstr>Office-tema</vt:lpstr>
      <vt:lpstr>Sufficiency as Climate Action and for sustainable lifestyles in Nordic &amp; Baltic Countries and Belarus  Start-up Seminar, September 3-4</vt:lpstr>
      <vt:lpstr>Start-up Seminar, September 3-4</vt:lpstr>
      <vt:lpstr>Definition of sufficiency and policies &amp; measures for sufficiency </vt:lpstr>
      <vt:lpstr>PowerPoint-præsentation</vt:lpstr>
      <vt:lpstr>Sufficiency definition in the Nordic Baltic project: Integrating energy sufficiency into modelling of sustainable energy scenarios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Activities in detail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Gunnar  Olesen</dc:creator>
  <cp:lastModifiedBy>Gunnar  Olesen</cp:lastModifiedBy>
  <cp:revision>21</cp:revision>
  <dcterms:created xsi:type="dcterms:W3CDTF">2025-08-14T17:58:36Z</dcterms:created>
  <dcterms:modified xsi:type="dcterms:W3CDTF">2025-09-03T21:42:32Z</dcterms:modified>
</cp:coreProperties>
</file>